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68" r:id="rId1"/>
  </p:sldMasterIdLst>
  <p:notesMasterIdLst>
    <p:notesMasterId r:id="rId8"/>
  </p:notesMasterIdLst>
  <p:sldIdLst>
    <p:sldId id="259" r:id="rId2"/>
    <p:sldId id="302" r:id="rId3"/>
    <p:sldId id="303" r:id="rId4"/>
    <p:sldId id="304" r:id="rId5"/>
    <p:sldId id="305" r:id="rId6"/>
    <p:sldId id="31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EAEAEA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5D850-A701-4442-98E3-46A0EA4CF7A4}" v="1" dt="2020-10-06T10:30:05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4698" autoAdjust="0"/>
  </p:normalViewPr>
  <p:slideViewPr>
    <p:cSldViewPr>
      <p:cViewPr varScale="1">
        <p:scale>
          <a:sx n="127" d="100"/>
          <a:sy n="127" d="100"/>
        </p:scale>
        <p:origin x="164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AA78ED3-8BA9-4134-8D3B-3B975E39E0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35363A2-BBB8-4885-85FB-8BA559BAB8C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0F59CC9C-3978-4D2C-94E0-B5E0BBDD82D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80BE714-C813-4AE3-90B9-F9D015D1F5C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9ACD370A-2EE2-429F-8BBA-72F8687AEF1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E32723D3-45BE-442D-AB5D-C65909D7D6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01CA56-F349-445D-B30A-5FE26F69F28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19A121E-F348-4B8F-874F-801E39DF3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fld id="{71ABC3E5-7698-457E-BE1A-7D829859610E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C5CBCCA-966B-4B66-AFD5-1CFDECD684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600791E6-7669-40D7-9C1B-17048EBAD6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MX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Picture 8" descr="pl9cover.jpg">
            <a:extLst>
              <a:ext uri="{FF2B5EF4-FFF2-40B4-BE49-F238E27FC236}">
                <a16:creationId xmlns:a16="http://schemas.microsoft.com/office/drawing/2014/main" id="{53C9C2E0-E57D-4599-86F0-C9D345346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495300"/>
            <a:ext cx="495617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3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E454507-1020-463E-8FB8-785CC3E817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9709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E454507-1020-463E-8FB8-785CC3E817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28986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E454507-1020-463E-8FB8-785CC3E8173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87096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E454507-1020-463E-8FB8-785CC3E817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49808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E454507-1020-463E-8FB8-785CC3E817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1104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E454507-1020-463E-8FB8-785CC3E817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7448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420D2D92-9884-4FFC-8830-AF5894D6F0B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0321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B40FB3C9-7FA8-479F-A847-52B4B707D3F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7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038ED8FD-CBEF-4FF6-9A64-D2E21E4164E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31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80D752B0-A211-4866-A9C9-C7B26370479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295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CF13C03-57B0-43D7-886F-E7DB70BD08A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53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134A2FDD-A5E9-4FE5-A3D9-03D9C19B555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88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B8F6BB2-863F-4921-BBFA-C6F25451F05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126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E54580A5-CDF5-4978-894D-9AB1673787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44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430CE018-82DB-4497-8638-8868FCF78BE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8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81376CB0-C50C-4216-AE34-6A18C82D64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1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r>
              <a:rPr lang="en-US"/>
              <a:t>Copyright © 2009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altLang="en-US"/>
              <a:t>1-</a:t>
            </a:r>
            <a:fld id="{3E454507-1020-463E-8FB8-785CC3E817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068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api.org/v2/everything?q=bitcoin&amp;from=2020-09-06&amp;sortBy=publishedAt&amp;apiKey=API_KEY" TargetMode="External"/><Relationship Id="rId2" Type="http://schemas.openxmlformats.org/officeDocument/2006/relationships/hyperlink" Target="http://newsap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newsapi.org/v2/top-headlines?country=us&amp;category=business&amp;apiKey=API_KE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ewsapi.org/v2/everything?q=bitcoin&amp;from=2020-09-06&amp;sortBy=publishedAt&amp;apiKey=API_KEY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newsap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newsapi.org/v2/top-headlines?country=us&amp;category=business&amp;apiKey=API_KE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newsapi.org/docs/endpoints/top-headlin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01AF200-4AB4-4A94-8C18-E6E9B13CF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34006"/>
            <a:ext cx="7886700" cy="108519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b="1" dirty="0">
                <a:latin typeface="Abadi" panose="020B0604020202020204" pitchFamily="34" charset="0"/>
              </a:rPr>
              <a:t>SI_</a:t>
            </a:r>
            <a:r>
              <a:rPr lang="en-US" altLang="en-US" sz="3600" b="1">
                <a:latin typeface="Abadi" panose="020B0604020202020204" pitchFamily="34" charset="0"/>
              </a:rPr>
              <a:t>507 </a:t>
            </a:r>
            <a:r>
              <a:rPr lang="en-US" altLang="en-US" sz="3600" b="1"/>
              <a:t>Web </a:t>
            </a:r>
            <a:r>
              <a:rPr lang="en-US" altLang="en-US" sz="3600" b="1" dirty="0"/>
              <a:t>APIs &amp; Authentication</a:t>
            </a:r>
            <a:endParaRPr lang="en-US" altLang="en-US" sz="3600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785769D-E647-4838-853B-7E6B0C4FC7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195551"/>
            <a:ext cx="8153400" cy="563354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600" b="1" dirty="0">
                <a:latin typeface="Abadi" panose="020B0604020104020204" pitchFamily="34" charset="0"/>
              </a:rPr>
              <a:t>Look back at your week 4 lesson 1 Web API notes!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2600" dirty="0">
                <a:latin typeface="Abadi" panose="020B0604020104020204" pitchFamily="34" charset="0"/>
              </a:rPr>
              <a:t>Web APIs can offer security through </a:t>
            </a:r>
            <a:r>
              <a:rPr lang="en-US" altLang="en-US" sz="2600" u="sng" dirty="0">
                <a:latin typeface="Abadi" panose="020B0604020104020204" pitchFamily="34" charset="0"/>
              </a:rPr>
              <a:t>Authentication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2600" dirty="0">
                <a:latin typeface="Abadi" panose="020B0604020104020204" pitchFamily="34" charset="0"/>
                <a:cs typeface="Courier New" panose="02070309020205020404" pitchFamily="49" charset="0"/>
              </a:rPr>
              <a:t>Authentication is basically ‘verifying identity’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2600" dirty="0">
                <a:latin typeface="Abadi" panose="020B0604020104020204" pitchFamily="34" charset="0"/>
                <a:cs typeface="Courier New" panose="02070309020205020404" pitchFamily="49" charset="0"/>
              </a:rPr>
              <a:t>Types of authentication for Web APIs include:</a:t>
            </a:r>
          </a:p>
          <a:p>
            <a:pPr lvl="2">
              <a:lnSpc>
                <a:spcPct val="110000"/>
              </a:lnSpc>
            </a:pPr>
            <a:r>
              <a:rPr lang="en-US" altLang="en-US" sz="2900" b="1" dirty="0">
                <a:latin typeface="Abadi" panose="020B0604020104020204" pitchFamily="34" charset="0"/>
                <a:cs typeface="Courier New" panose="02070309020205020404" pitchFamily="49" charset="0"/>
              </a:rPr>
              <a:t>None</a:t>
            </a:r>
          </a:p>
          <a:p>
            <a:pPr lvl="3">
              <a:lnSpc>
                <a:spcPct val="110000"/>
              </a:lnSpc>
            </a:pPr>
            <a:r>
              <a:rPr lang="en-US" alt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(iTunes, Star Wars API </a:t>
            </a:r>
            <a:r>
              <a:rPr lang="en-US" altLang="en-US" sz="2000" dirty="0" err="1">
                <a:latin typeface="Abadi" panose="020B0604020104020204" pitchFamily="34" charset="0"/>
                <a:cs typeface="Courier New" panose="02070309020205020404" pitchFamily="49" charset="0"/>
              </a:rPr>
              <a:t>etc</a:t>
            </a:r>
            <a:r>
              <a:rPr lang="en-US" alt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en-US" altLang="en-US" sz="2900" b="1" dirty="0">
                <a:latin typeface="Abadi" panose="020B0604020104020204" pitchFamily="34" charset="0"/>
                <a:cs typeface="Courier New" panose="02070309020205020404" pitchFamily="49" charset="0"/>
              </a:rPr>
              <a:t>API Key</a:t>
            </a:r>
          </a:p>
          <a:p>
            <a:pPr lvl="3">
              <a:lnSpc>
                <a:spcPct val="110000"/>
              </a:lnSpc>
            </a:pPr>
            <a:r>
              <a:rPr lang="en-US" altLang="en-US" sz="2000" b="1" dirty="0">
                <a:latin typeface="Abadi" panose="020B0604020104020204" pitchFamily="34" charset="0"/>
                <a:cs typeface="Courier New" panose="02070309020205020404" pitchFamily="49" charset="0"/>
              </a:rPr>
              <a:t>Users must get and use an API key</a:t>
            </a:r>
          </a:p>
          <a:p>
            <a:pPr lvl="3">
              <a:lnSpc>
                <a:spcPct val="110000"/>
              </a:lnSpc>
            </a:pPr>
            <a:r>
              <a:rPr lang="en-US" altLang="en-US" sz="2000" b="1" dirty="0">
                <a:latin typeface="Abadi" panose="020B0604020104020204" pitchFamily="34" charset="0"/>
                <a:cs typeface="Courier New" panose="02070309020205020404" pitchFamily="49" charset="0"/>
              </a:rPr>
              <a:t>Used with public data</a:t>
            </a:r>
          </a:p>
          <a:p>
            <a:pPr lvl="3">
              <a:lnSpc>
                <a:spcPct val="110000"/>
              </a:lnSpc>
            </a:pPr>
            <a:r>
              <a:rPr lang="en-US" altLang="en-US" sz="2000" b="1" dirty="0">
                <a:latin typeface="Abadi" panose="020B0604020104020204" pitchFamily="34" charset="0"/>
                <a:cs typeface="Courier New" panose="02070309020205020404" pitchFamily="49" charset="0"/>
              </a:rPr>
              <a:t>Prevent abuse rather than control access</a:t>
            </a:r>
          </a:p>
          <a:p>
            <a:pPr lvl="2">
              <a:lnSpc>
                <a:spcPct val="110000"/>
              </a:lnSpc>
            </a:pPr>
            <a:r>
              <a:rPr lang="en-US" altLang="en-US" sz="2900" b="1" dirty="0">
                <a:latin typeface="Abadi" panose="020B0604020104020204" pitchFamily="34" charset="0"/>
                <a:cs typeface="Courier New" panose="02070309020205020404" pitchFamily="49" charset="0"/>
              </a:rPr>
              <a:t>Basic Authentication</a:t>
            </a:r>
          </a:p>
          <a:p>
            <a:pPr lvl="3">
              <a:lnSpc>
                <a:spcPct val="110000"/>
              </a:lnSpc>
            </a:pPr>
            <a:r>
              <a:rPr lang="en-US" altLang="en-US" sz="2000" b="1" dirty="0">
                <a:latin typeface="Abadi" panose="020B0604020104020204" pitchFamily="34" charset="0"/>
                <a:cs typeface="Courier New" panose="02070309020205020404" pitchFamily="49" charset="0"/>
              </a:rPr>
              <a:t>Plain-text username &amp; password as part of HTTP request</a:t>
            </a:r>
          </a:p>
          <a:p>
            <a:pPr lvl="3">
              <a:lnSpc>
                <a:spcPct val="110000"/>
              </a:lnSpc>
            </a:pPr>
            <a:r>
              <a:rPr lang="en-US" altLang="en-US" sz="2000" b="1" dirty="0">
                <a:latin typeface="Abadi" panose="020B0604020104020204" pitchFamily="34" charset="0"/>
                <a:cs typeface="Courier New" panose="02070309020205020404" pitchFamily="49" charset="0"/>
              </a:rPr>
              <a:t>Not very secure</a:t>
            </a:r>
          </a:p>
          <a:p>
            <a:pPr lvl="3">
              <a:lnSpc>
                <a:spcPct val="110000"/>
              </a:lnSpc>
            </a:pPr>
            <a:r>
              <a:rPr lang="en-US" altLang="en-US" sz="2000" b="1" dirty="0">
                <a:latin typeface="Abadi" panose="020B0604020104020204" pitchFamily="34" charset="0"/>
                <a:cs typeface="Courier New" panose="02070309020205020404" pitchFamily="49" charset="0"/>
              </a:rPr>
              <a:t>HTTPS protects packets in transition</a:t>
            </a:r>
          </a:p>
          <a:p>
            <a:pPr lvl="2">
              <a:lnSpc>
                <a:spcPct val="110000"/>
              </a:lnSpc>
            </a:pPr>
            <a:r>
              <a:rPr lang="en-US" altLang="en-US" sz="2900" b="1" dirty="0">
                <a:latin typeface="Abadi" panose="020B0604020104020204" pitchFamily="34" charset="0"/>
                <a:cs typeface="Courier New" panose="02070309020205020404" pitchFamily="49" charset="0"/>
              </a:rPr>
              <a:t>HTTP Digest Authentication</a:t>
            </a:r>
          </a:p>
          <a:p>
            <a:pPr lvl="3">
              <a:lnSpc>
                <a:spcPct val="110000"/>
              </a:lnSpc>
            </a:pPr>
            <a:r>
              <a:rPr lang="en-US" altLang="en-US" sz="2000" b="1" dirty="0">
                <a:latin typeface="Abadi" panose="020B0604020104020204" pitchFamily="34" charset="0"/>
                <a:cs typeface="Courier New" panose="02070309020205020404" pitchFamily="49" charset="0"/>
              </a:rPr>
              <a:t>Username &amp; password encrypted before added to HTTP request</a:t>
            </a:r>
          </a:p>
          <a:p>
            <a:pPr lvl="3">
              <a:lnSpc>
                <a:spcPct val="110000"/>
              </a:lnSpc>
            </a:pPr>
            <a:r>
              <a:rPr lang="en-US" altLang="en-US" sz="2000" b="1" dirty="0">
                <a:latin typeface="Abadi" panose="020B0604020104020204" pitchFamily="34" charset="0"/>
                <a:cs typeface="Courier New" panose="02070309020205020404" pitchFamily="49" charset="0"/>
              </a:rPr>
              <a:t>‘nonce’ – one-time code that expires, can be added</a:t>
            </a:r>
            <a:endParaRPr lang="en-US" altLang="en-US" sz="1800" b="1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pPr lvl="2">
              <a:lnSpc>
                <a:spcPct val="110000"/>
              </a:lnSpc>
            </a:pPr>
            <a:r>
              <a:rPr lang="en-US" altLang="en-US" sz="2900" b="1" dirty="0" err="1">
                <a:latin typeface="Abadi" panose="020B0604020104020204" pitchFamily="34" charset="0"/>
                <a:cs typeface="Courier New" panose="02070309020205020404" pitchFamily="49" charset="0"/>
              </a:rPr>
              <a:t>Oauth</a:t>
            </a:r>
            <a:r>
              <a:rPr lang="en-US" altLang="en-US" sz="2900" b="1" dirty="0">
                <a:latin typeface="Abadi" panose="020B0604020104020204" pitchFamily="34" charset="0"/>
                <a:cs typeface="Courier New" panose="02070309020205020404" pitchFamily="49" charset="0"/>
              </a:rPr>
              <a:t> (Open Authorization)</a:t>
            </a:r>
          </a:p>
          <a:p>
            <a:pPr lvl="3">
              <a:lnSpc>
                <a:spcPct val="110000"/>
              </a:lnSpc>
            </a:pPr>
            <a:r>
              <a:rPr lang="en-US" altLang="en-US" sz="1800" b="1" dirty="0">
                <a:latin typeface="Abadi" panose="020B0604020104020204" pitchFamily="34" charset="0"/>
                <a:cs typeface="Courier New" panose="02070309020205020404" pitchFamily="49" charset="0"/>
              </a:rPr>
              <a:t>An Open Standard in which users can grant permission to an App </a:t>
            </a:r>
            <a:br>
              <a:rPr lang="en-US" altLang="en-US" sz="1800" b="1" dirty="0">
                <a:latin typeface="Abadi" panose="020B0604020104020204" pitchFamily="34" charset="0"/>
                <a:cs typeface="Courier New" panose="02070309020205020404" pitchFamily="49" charset="0"/>
              </a:rPr>
            </a:br>
            <a:r>
              <a:rPr lang="en-US" altLang="en-US" sz="1800" b="1" dirty="0">
                <a:latin typeface="Abadi" panose="020B0604020104020204" pitchFamily="34" charset="0"/>
                <a:cs typeface="Courier New" panose="02070309020205020404" pitchFamily="49" charset="0"/>
              </a:rPr>
              <a:t>to access a web service for them (without giving passwords)</a:t>
            </a:r>
          </a:p>
          <a:p>
            <a:pPr lvl="3">
              <a:lnSpc>
                <a:spcPct val="110000"/>
              </a:lnSpc>
            </a:pPr>
            <a:r>
              <a:rPr lang="en-US" altLang="en-US" sz="1800" b="1" dirty="0">
                <a:latin typeface="Abadi" panose="020B0604020104020204" pitchFamily="34" charset="0"/>
                <a:cs typeface="Courier New" panose="02070309020205020404" pitchFamily="49" charset="0"/>
              </a:rPr>
              <a:t>Covered in Lesson 2 </a:t>
            </a:r>
          </a:p>
          <a:p>
            <a:pPr lvl="2">
              <a:lnSpc>
                <a:spcPct val="150000"/>
              </a:lnSpc>
            </a:pPr>
            <a:endParaRPr lang="en-US" alt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04CDE659-7839-4D93-803F-2907F9C1ADF9}"/>
              </a:ext>
            </a:extLst>
          </p:cNvPr>
          <p:cNvSpPr/>
          <p:nvPr/>
        </p:nvSpPr>
        <p:spPr>
          <a:xfrm rot="10800000">
            <a:off x="1318445" y="2567745"/>
            <a:ext cx="152400" cy="838200"/>
          </a:xfrm>
          <a:prstGeom prst="rightBrace">
            <a:avLst>
              <a:gd name="adj1" fmla="val 39776"/>
              <a:gd name="adj2" fmla="val 48408"/>
            </a:avLst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A5CB5E8-9517-40BC-A126-4C9D33D65C67}"/>
              </a:ext>
            </a:extLst>
          </p:cNvPr>
          <p:cNvSpPr/>
          <p:nvPr/>
        </p:nvSpPr>
        <p:spPr>
          <a:xfrm>
            <a:off x="6781800" y="4012324"/>
            <a:ext cx="228600" cy="2388476"/>
          </a:xfrm>
          <a:prstGeom prst="rightBrace">
            <a:avLst>
              <a:gd name="adj1" fmla="val 39776"/>
              <a:gd name="adj2" fmla="val 48408"/>
            </a:avLst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0CBA5-A0BB-4F5A-B42B-2B5BDF5168CF}"/>
              </a:ext>
            </a:extLst>
          </p:cNvPr>
          <p:cNvSpPr txBox="1"/>
          <p:nvPr/>
        </p:nvSpPr>
        <p:spPr>
          <a:xfrm>
            <a:off x="0" y="2720208"/>
            <a:ext cx="136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access/</a:t>
            </a:r>
            <a:b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584EB-08B9-4D48-A4D0-3EAB7810C436}"/>
              </a:ext>
            </a:extLst>
          </p:cNvPr>
          <p:cNvSpPr txBox="1"/>
          <p:nvPr/>
        </p:nvSpPr>
        <p:spPr>
          <a:xfrm>
            <a:off x="6896100" y="4800600"/>
            <a:ext cx="217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User-specific access/</a:t>
            </a:r>
            <a:b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2306-E4AC-1640-A0A1-DE02D247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4903"/>
            <a:ext cx="7886700" cy="5905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Practice with API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D84F-E74A-B0EB-92049B5D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325" y="990384"/>
            <a:ext cx="7675350" cy="5639016"/>
          </a:xfrm>
        </p:spPr>
        <p:txBody>
          <a:bodyPr>
            <a:no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Check out News API (</a:t>
            </a:r>
            <a:r>
              <a:rPr lang="en-US" dirty="0">
                <a:latin typeface="Abadi" panose="020B0604020104020204" pitchFamily="34" charset="0"/>
                <a:hlinkClick r:id="rId2"/>
              </a:rPr>
              <a:t>http://newsapi.org</a:t>
            </a:r>
            <a:r>
              <a:rPr lang="en-US" dirty="0">
                <a:latin typeface="Abadi" panose="020B0604020104020204" pitchFamily="34" charset="0"/>
              </a:rPr>
              <a:t>)</a:t>
            </a:r>
          </a:p>
          <a:p>
            <a:r>
              <a:rPr lang="en-US" sz="1600" b="1" dirty="0">
                <a:latin typeface="Abadi" panose="020B0604020104020204" pitchFamily="34" charset="0"/>
              </a:rPr>
              <a:t>Example 1</a:t>
            </a:r>
          </a:p>
          <a:p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r>
              <a:rPr lang="en-US" sz="1200" b="0" i="0" dirty="0">
                <a:effectLst/>
                <a:latin typeface="Menlo"/>
                <a:hlinkClick r:id="rId3"/>
              </a:rPr>
              <a:t>http://newsapi.org/v2/everything?</a:t>
            </a:r>
            <a:r>
              <a:rPr lang="en-US" sz="1200" b="1" i="0" dirty="0">
                <a:effectLst/>
                <a:latin typeface="Menlo"/>
                <a:hlinkClick r:id="rId3"/>
              </a:rPr>
              <a:t>q=bitcoin</a:t>
            </a:r>
            <a:r>
              <a:rPr lang="en-US" sz="1200" b="0" i="0" dirty="0">
                <a:effectLst/>
                <a:latin typeface="Menlo"/>
                <a:hlinkClick r:id="rId3"/>
              </a:rPr>
              <a:t>&amp;from=2020-09-06&amp;sortBy=publishedAt&amp;apiKey=API_KEY</a:t>
            </a:r>
            <a:r>
              <a:rPr lang="en-US" sz="1200" b="0" i="0" dirty="0">
                <a:effectLst/>
                <a:latin typeface="Menlo"/>
              </a:rPr>
              <a:t> </a:t>
            </a:r>
            <a:endParaRPr lang="en-US" sz="1600" b="1" dirty="0">
              <a:latin typeface="Abadi" panose="020B0604020104020204" pitchFamily="34" charset="0"/>
            </a:endParaRPr>
          </a:p>
          <a:p>
            <a:endParaRPr lang="en-US" sz="1600" b="1" dirty="0">
              <a:latin typeface="Abadi" panose="020B0604020104020204" pitchFamily="34" charset="0"/>
            </a:endParaRPr>
          </a:p>
          <a:p>
            <a:r>
              <a:rPr lang="en-US" sz="1600" b="1" dirty="0">
                <a:latin typeface="Abadi" panose="020B0604020104020204" pitchFamily="34" charset="0"/>
              </a:rPr>
              <a:t>Example 2 </a:t>
            </a:r>
          </a:p>
          <a:p>
            <a:endParaRPr lang="en-US" sz="1600" b="1" dirty="0">
              <a:latin typeface="Abadi" panose="020B0604020104020204" pitchFamily="34" charset="0"/>
            </a:endParaRPr>
          </a:p>
          <a:p>
            <a:endParaRPr lang="en-US" sz="1600" b="1" dirty="0">
              <a:latin typeface="Abadi" panose="020B0604020104020204" pitchFamily="34" charset="0"/>
            </a:endParaRPr>
          </a:p>
          <a:p>
            <a:endParaRPr lang="en-US" sz="1600" b="1" dirty="0">
              <a:latin typeface="Abadi" panose="020B0604020104020204" pitchFamily="34" charset="0"/>
            </a:endParaRPr>
          </a:p>
          <a:p>
            <a:endParaRPr lang="en-US" sz="1600" b="1" dirty="0">
              <a:latin typeface="Abadi" panose="020B0604020104020204" pitchFamily="34" charset="0"/>
            </a:endParaRPr>
          </a:p>
          <a:p>
            <a:r>
              <a:rPr lang="en-US" sz="1200" b="0" i="0" dirty="0">
                <a:effectLst/>
                <a:latin typeface="Menlo"/>
                <a:hlinkClick r:id="rId4"/>
              </a:rPr>
              <a:t>http://newsapi.org/v2/top-headlines?</a:t>
            </a:r>
            <a:r>
              <a:rPr lang="en-US" sz="1200" b="1" i="0" dirty="0">
                <a:effectLst/>
                <a:latin typeface="Menlo"/>
                <a:hlinkClick r:id="rId4"/>
              </a:rPr>
              <a:t>country=us</a:t>
            </a:r>
            <a:r>
              <a:rPr lang="en-US" sz="1200" b="0" i="0" dirty="0">
                <a:effectLst/>
                <a:latin typeface="Menlo"/>
                <a:hlinkClick r:id="rId4"/>
              </a:rPr>
              <a:t>&amp;</a:t>
            </a:r>
            <a:r>
              <a:rPr lang="en-US" sz="1200" b="1" i="0" dirty="0">
                <a:effectLst/>
                <a:latin typeface="Menlo"/>
                <a:hlinkClick r:id="rId4"/>
              </a:rPr>
              <a:t>category=business</a:t>
            </a:r>
            <a:r>
              <a:rPr lang="en-US" sz="1200" b="0" i="0" dirty="0">
                <a:effectLst/>
                <a:latin typeface="Menlo"/>
                <a:hlinkClick r:id="rId4"/>
              </a:rPr>
              <a:t>&amp;apiKey=API_KEY</a:t>
            </a:r>
            <a:r>
              <a:rPr lang="en-US" sz="1200" b="0" i="0" dirty="0">
                <a:effectLst/>
                <a:latin typeface="Menlo"/>
              </a:rPr>
              <a:t> </a:t>
            </a:r>
            <a:endParaRPr lang="en-US" sz="1200" dirty="0">
              <a:latin typeface="Abadi" panose="020B0604020104020204" pitchFamily="34" charset="0"/>
            </a:endParaRPr>
          </a:p>
          <a:p>
            <a:r>
              <a:rPr lang="en-US" sz="1600" dirty="0">
                <a:latin typeface="Abadi" panose="020B0604020104020204" pitchFamily="34" charset="0"/>
              </a:rPr>
              <a:t>Learning Reinforcement</a:t>
            </a:r>
          </a:p>
          <a:p>
            <a:pPr lvl="1"/>
            <a:r>
              <a:rPr lang="en-US" sz="1200" dirty="0">
                <a:latin typeface="Abadi" panose="020B0604020104020204" pitchFamily="34" charset="0"/>
              </a:rPr>
              <a:t>can you identify the Query in these two URLs?</a:t>
            </a:r>
          </a:p>
          <a:p>
            <a:pPr lvl="1"/>
            <a:r>
              <a:rPr lang="en-US" sz="1200" dirty="0">
                <a:latin typeface="Abadi" panose="020B0604020104020204" pitchFamily="34" charset="0"/>
              </a:rPr>
              <a:t>Can you identify the Parameter?</a:t>
            </a: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F2DED-7811-40EB-BC27-D3BFBA8D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76400"/>
            <a:ext cx="6477000" cy="1265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0AAF02-16F7-4321-A7CC-65ED85CF6C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69" t="45979" r="63310" b="40246"/>
          <a:stretch/>
        </p:blipFill>
        <p:spPr>
          <a:xfrm>
            <a:off x="914400" y="3942213"/>
            <a:ext cx="6477000" cy="12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2306-E4AC-1640-A0A1-DE02D247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4903"/>
            <a:ext cx="7886700" cy="5905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Practice with API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7B5E-D84F-E74A-B0EB-92049B5D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51" y="768264"/>
            <a:ext cx="7675350" cy="5639016"/>
          </a:xfrm>
        </p:spPr>
        <p:txBody>
          <a:bodyPr>
            <a:no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Check out News API (</a:t>
            </a:r>
            <a:r>
              <a:rPr lang="en-US" dirty="0">
                <a:latin typeface="Abadi" panose="020B0604020104020204" pitchFamily="34" charset="0"/>
                <a:hlinkClick r:id="rId2"/>
              </a:rPr>
              <a:t>http://newsapi.org</a:t>
            </a:r>
            <a:r>
              <a:rPr lang="en-US" dirty="0">
                <a:latin typeface="Abadi" panose="020B0604020104020204" pitchFamily="34" charset="0"/>
              </a:rPr>
              <a:t>)</a:t>
            </a:r>
          </a:p>
          <a:p>
            <a:r>
              <a:rPr lang="en-US" sz="1600" b="1" dirty="0">
                <a:latin typeface="Abadi" panose="020B0604020104020204" pitchFamily="34" charset="0"/>
              </a:rPr>
              <a:t>Example 1</a:t>
            </a:r>
          </a:p>
          <a:p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r>
              <a:rPr lang="en-US" sz="1200" b="0" i="0" dirty="0">
                <a:effectLst/>
                <a:latin typeface="Menlo"/>
                <a:hlinkClick r:id="rId3"/>
              </a:rPr>
              <a:t>http://newsapi.org/v2/everything?</a:t>
            </a:r>
            <a:r>
              <a:rPr lang="en-US" sz="1200" b="1" i="0" dirty="0">
                <a:effectLst/>
                <a:latin typeface="Menlo"/>
                <a:hlinkClick r:id="rId3"/>
              </a:rPr>
              <a:t>q=bitcoin</a:t>
            </a:r>
            <a:r>
              <a:rPr lang="en-US" sz="1200" b="0" i="0" dirty="0">
                <a:effectLst/>
                <a:latin typeface="Menlo"/>
                <a:hlinkClick r:id="rId3"/>
              </a:rPr>
              <a:t>&amp;from=2020-09-06&amp;sortBy=publishedAt&amp;apiKey=API_KEY</a:t>
            </a:r>
            <a:r>
              <a:rPr lang="en-US" sz="1200" b="0" i="0" dirty="0">
                <a:effectLst/>
                <a:latin typeface="Menlo"/>
              </a:rPr>
              <a:t> </a:t>
            </a:r>
            <a:endParaRPr lang="en-US" sz="1600" b="1" dirty="0">
              <a:latin typeface="Abadi" panose="020B0604020104020204" pitchFamily="34" charset="0"/>
            </a:endParaRPr>
          </a:p>
          <a:p>
            <a:endParaRPr lang="en-US" sz="1600" b="1" dirty="0">
              <a:latin typeface="Abadi" panose="020B0604020104020204" pitchFamily="34" charset="0"/>
            </a:endParaRPr>
          </a:p>
          <a:p>
            <a:r>
              <a:rPr lang="en-US" sz="1600" b="1" dirty="0">
                <a:latin typeface="Abadi" panose="020B0604020104020204" pitchFamily="34" charset="0"/>
              </a:rPr>
              <a:t>Example 2 </a:t>
            </a:r>
          </a:p>
          <a:p>
            <a:endParaRPr lang="en-US" sz="1600" b="1" dirty="0">
              <a:latin typeface="Abadi" panose="020B0604020104020204" pitchFamily="34" charset="0"/>
            </a:endParaRPr>
          </a:p>
          <a:p>
            <a:endParaRPr lang="en-US" sz="1600" b="1" dirty="0">
              <a:latin typeface="Abadi" panose="020B0604020104020204" pitchFamily="34" charset="0"/>
            </a:endParaRPr>
          </a:p>
          <a:p>
            <a:endParaRPr lang="en-US" sz="1200" b="0" i="0" dirty="0">
              <a:effectLst/>
              <a:latin typeface="Menlo"/>
              <a:hlinkClick r:id="rId4"/>
            </a:endParaRPr>
          </a:p>
          <a:p>
            <a:r>
              <a:rPr lang="en-US" sz="1200" b="0" i="0" dirty="0">
                <a:effectLst/>
                <a:latin typeface="Menlo"/>
                <a:hlinkClick r:id="rId4"/>
              </a:rPr>
              <a:t>http://newsapi.org/v2/top-headlines?</a:t>
            </a:r>
            <a:r>
              <a:rPr lang="en-US" sz="1200" b="1" i="0" dirty="0">
                <a:effectLst/>
                <a:latin typeface="Menlo"/>
                <a:hlinkClick r:id="rId4"/>
              </a:rPr>
              <a:t>country=us</a:t>
            </a:r>
            <a:r>
              <a:rPr lang="en-US" sz="1200" b="0" i="0" dirty="0">
                <a:effectLst/>
                <a:latin typeface="Menlo"/>
                <a:hlinkClick r:id="rId4"/>
              </a:rPr>
              <a:t>&amp;</a:t>
            </a:r>
            <a:r>
              <a:rPr lang="en-US" sz="1200" b="1" i="0" dirty="0">
                <a:effectLst/>
                <a:latin typeface="Menlo"/>
                <a:hlinkClick r:id="rId4"/>
              </a:rPr>
              <a:t>category=business</a:t>
            </a:r>
            <a:r>
              <a:rPr lang="en-US" sz="1200" b="0" i="0" dirty="0">
                <a:effectLst/>
                <a:latin typeface="Menlo"/>
                <a:hlinkClick r:id="rId4"/>
              </a:rPr>
              <a:t>&amp;apiKey=API_KEY</a:t>
            </a:r>
            <a:r>
              <a:rPr lang="en-US" sz="1200" b="0" i="0" dirty="0">
                <a:effectLst/>
                <a:latin typeface="Menlo"/>
              </a:rPr>
              <a:t> </a:t>
            </a:r>
            <a:endParaRPr lang="en-US" sz="1200" dirty="0">
              <a:latin typeface="Abadi" panose="020B0604020104020204" pitchFamily="34" charset="0"/>
            </a:endParaRPr>
          </a:p>
          <a:p>
            <a:r>
              <a:rPr lang="en-US" sz="1800" dirty="0">
                <a:latin typeface="Abadi" panose="020B0604020104020204" pitchFamily="34" charset="0"/>
              </a:rPr>
              <a:t>If you clicked through you would have seen that the URL doesn’t work because the parameter </a:t>
            </a:r>
            <a:r>
              <a:rPr lang="en-US" sz="1800" dirty="0" err="1">
                <a:latin typeface="Abadi" panose="020B0604020104020204" pitchFamily="34" charset="0"/>
              </a:rPr>
              <a:t>apiKey</a:t>
            </a:r>
            <a:r>
              <a:rPr lang="en-US" sz="1800" dirty="0">
                <a:latin typeface="Abadi" panose="020B0604020104020204" pitchFamily="34" charset="0"/>
              </a:rPr>
              <a:t> needs a real value to replace API_KEY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F2DED-7811-40EB-BC27-D3BFBA8D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99" y="1524001"/>
            <a:ext cx="4291584" cy="83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0AAF02-16F7-4321-A7CC-65ED85CF6C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69" t="45979" r="63310" b="40246"/>
          <a:stretch/>
        </p:blipFill>
        <p:spPr>
          <a:xfrm>
            <a:off x="870933" y="3352800"/>
            <a:ext cx="4158267" cy="800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DA62F-EFD1-430D-8539-9F0A9A8B52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12" r="77500" b="62096"/>
          <a:stretch/>
        </p:blipFill>
        <p:spPr>
          <a:xfrm>
            <a:off x="2057400" y="5194485"/>
            <a:ext cx="3772329" cy="15368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1844BC-0CAA-4782-B375-C129594CEF07}"/>
              </a:ext>
            </a:extLst>
          </p:cNvPr>
          <p:cNvCxnSpPr/>
          <p:nvPr/>
        </p:nvCxnSpPr>
        <p:spPr>
          <a:xfrm flipH="1">
            <a:off x="5715000" y="5410200"/>
            <a:ext cx="16764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8E11E-DC6C-4315-A4C6-ABE6B5CDEF1C}"/>
              </a:ext>
            </a:extLst>
          </p:cNvPr>
          <p:cNvCxnSpPr>
            <a:cxnSpLocks/>
          </p:cNvCxnSpPr>
          <p:nvPr/>
        </p:nvCxnSpPr>
        <p:spPr>
          <a:xfrm flipH="1">
            <a:off x="4517182" y="5410200"/>
            <a:ext cx="2874218" cy="11234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2306-E4AC-1640-A0A1-DE02D247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4903"/>
            <a:ext cx="7886700" cy="590535"/>
          </a:xfrm>
        </p:spPr>
        <p:txBody>
          <a:bodyPr>
            <a:noAutofit/>
          </a:bodyPr>
          <a:lstStyle/>
          <a:p>
            <a:r>
              <a:rPr lang="en-US" sz="3600" b="1" dirty="0"/>
              <a:t>Practice with API Keys – Get API Key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B38978-0B67-4A7A-9ADD-253CB1E3E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5" r="78413" b="23616"/>
          <a:stretch/>
        </p:blipFill>
        <p:spPr>
          <a:xfrm>
            <a:off x="273867" y="1143000"/>
            <a:ext cx="3962400" cy="365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DB39F9-32EB-4AA3-8600-AD291EA1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66800"/>
            <a:ext cx="3395380" cy="42052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E6EC28-38BA-4A48-A8AF-AFB467801B78}"/>
              </a:ext>
            </a:extLst>
          </p:cNvPr>
          <p:cNvSpPr txBox="1"/>
          <p:nvPr/>
        </p:nvSpPr>
        <p:spPr>
          <a:xfrm>
            <a:off x="628650" y="5715000"/>
            <a:ext cx="676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 back at your prior  Web API notes!</a:t>
            </a:r>
          </a:p>
        </p:txBody>
      </p:sp>
    </p:spTree>
    <p:extLst>
      <p:ext uri="{BB962C8B-B14F-4D97-AF65-F5344CB8AC3E}">
        <p14:creationId xmlns:p14="http://schemas.microsoft.com/office/powerpoint/2010/main" val="213698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7DFA-32D3-41C2-B386-8016CE3D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33" y="10562"/>
            <a:ext cx="7886700" cy="838200"/>
          </a:xfrm>
        </p:spPr>
        <p:txBody>
          <a:bodyPr>
            <a:normAutofit/>
          </a:bodyPr>
          <a:lstStyle/>
          <a:p>
            <a:r>
              <a:rPr lang="en-US" sz="2800" b="1" dirty="0"/>
              <a:t>Use Python to access Web API using API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81F5C-D2B4-4185-A36D-0DC740FB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15977"/>
            <a:ext cx="7675350" cy="970985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Using command line, navigate to your SI 507 folder</a:t>
            </a:r>
          </a:p>
          <a:p>
            <a:r>
              <a:rPr lang="en-US" sz="1600" dirty="0">
                <a:latin typeface="Abadi" panose="020B0604020104020204" pitchFamily="34" charset="0"/>
              </a:rPr>
              <a:t>Make a Directory for this week called </a:t>
            </a:r>
            <a:r>
              <a:rPr lang="en-US" sz="1600" b="1" dirty="0" err="1">
                <a:latin typeface="Abadi" panose="020B0604020104020204" pitchFamily="34" charset="0"/>
              </a:rPr>
              <a:t>webII</a:t>
            </a:r>
            <a:r>
              <a:rPr lang="en-US" sz="1600" b="1" dirty="0">
                <a:latin typeface="Abadi" panose="020B0604020104020204" pitchFamily="34" charset="0"/>
              </a:rPr>
              <a:t>-auth</a:t>
            </a:r>
          </a:p>
          <a:p>
            <a:r>
              <a:rPr lang="en-US" sz="1600" dirty="0">
                <a:latin typeface="Abadi" panose="020B0604020104020204" pitchFamily="34" charset="0"/>
              </a:rPr>
              <a:t>Navigate into that directory and create a file called </a:t>
            </a:r>
            <a:r>
              <a:rPr lang="en-US" sz="1600" b="1" dirty="0">
                <a:latin typeface="Abadi" panose="020B0604020104020204" pitchFamily="34" charset="0"/>
              </a:rPr>
              <a:t>newsapi.py </a:t>
            </a:r>
            <a:r>
              <a:rPr lang="en-US" sz="1600" dirty="0">
                <a:latin typeface="Abadi" panose="020B0604020104020204" pitchFamily="34" charset="0"/>
              </a:rPr>
              <a:t>with the code below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B01A65-0C7E-41BD-AF55-B2A3D51CA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1688503"/>
            <a:ext cx="63246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import requests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NEWSAPI_KEY = 'THISISNOTAREALKEYPUTYOURKEYHERE'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base_url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 = 'https://newsapi.org/v2/top-headlines'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params = {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   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apiKey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": NEWSAPI_KEY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response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requests.get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base_url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, params)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result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response.json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print(result)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3197A-E8F2-4D60-B256-DC34C25B5E39}"/>
              </a:ext>
            </a:extLst>
          </p:cNvPr>
          <p:cNvSpPr txBox="1">
            <a:spLocks/>
          </p:cNvSpPr>
          <p:nvPr/>
        </p:nvSpPr>
        <p:spPr>
          <a:xfrm>
            <a:off x="417095" y="4150716"/>
            <a:ext cx="7675350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badi" panose="020B0604020104020204" pitchFamily="34" charset="0"/>
              </a:rPr>
              <a:t>Look at the output that you get</a:t>
            </a:r>
          </a:p>
          <a:p>
            <a:pPr lvl="1"/>
            <a:r>
              <a:rPr lang="en-US" sz="1800" dirty="0">
                <a:latin typeface="Abadi" panose="020B0604020104020204" pitchFamily="34" charset="0"/>
              </a:rPr>
              <a:t>Respond by adding the param “country”: “us”</a:t>
            </a:r>
          </a:p>
          <a:p>
            <a:pPr lvl="1"/>
            <a:endParaRPr lang="en-US" sz="300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Test your understanding (10 minutes) –</a:t>
            </a:r>
          </a:p>
          <a:p>
            <a:pPr lvl="1"/>
            <a:r>
              <a:rPr lang="en-US" sz="1800" dirty="0">
                <a:latin typeface="Abadi" panose="020B0604020104020204" pitchFamily="34" charset="0"/>
              </a:rPr>
              <a:t>Using the documentation: </a:t>
            </a:r>
            <a:r>
              <a:rPr lang="en-US" sz="1800" dirty="0">
                <a:latin typeface="Abadi" panose="020B0604020104020204" pitchFamily="34" charset="0"/>
                <a:hlinkClick r:id="rId2"/>
              </a:rPr>
              <a:t>https://newsapi.org/docs/endpoints/top-headlines</a:t>
            </a:r>
            <a:endParaRPr lang="en-US" sz="1800" dirty="0"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latin typeface="Abadi" panose="020B0604020104020204" pitchFamily="34" charset="0"/>
              </a:rPr>
              <a:t>Modify your program to print out the headline and source name for all articles with the keyword “infrastructure”</a:t>
            </a:r>
          </a:p>
        </p:txBody>
      </p:sp>
    </p:spTree>
    <p:extLst>
      <p:ext uri="{BB962C8B-B14F-4D97-AF65-F5344CB8AC3E}">
        <p14:creationId xmlns:p14="http://schemas.microsoft.com/office/powerpoint/2010/main" val="7046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962B-5B3E-4C8B-A655-010FDC58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C877-1261-4289-917F-3AFF520EE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what you know about modules – modify </a:t>
            </a:r>
            <a:r>
              <a:rPr lang="en-US" dirty="0">
                <a:solidFill>
                  <a:srgbClr val="FFFF00"/>
                </a:solidFill>
              </a:rPr>
              <a:t>newsapi.py </a:t>
            </a:r>
            <a:r>
              <a:rPr lang="en-US" dirty="0"/>
              <a:t>to access the necessary </a:t>
            </a:r>
            <a:r>
              <a:rPr lang="en-US" dirty="0" err="1"/>
              <a:t>API_Key</a:t>
            </a:r>
            <a:r>
              <a:rPr lang="en-US" dirty="0"/>
              <a:t> from </a:t>
            </a:r>
            <a:r>
              <a:rPr lang="en-US" dirty="0">
                <a:solidFill>
                  <a:srgbClr val="FFFF00"/>
                </a:solidFill>
              </a:rPr>
              <a:t>secrets.py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5857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2796</TotalTime>
  <Words>544</Words>
  <Application>Microsoft Office PowerPoint</Application>
  <PresentationFormat>On-screen Show (4:3)</PresentationFormat>
  <Paragraphs>79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Abadi</vt:lpstr>
      <vt:lpstr>Arial</vt:lpstr>
      <vt:lpstr>Arial Unicode MS</vt:lpstr>
      <vt:lpstr>Calibri</vt:lpstr>
      <vt:lpstr>Corbel</vt:lpstr>
      <vt:lpstr>Menlo</vt:lpstr>
      <vt:lpstr>Times</vt:lpstr>
      <vt:lpstr>Depth</vt:lpstr>
      <vt:lpstr>SI_507 Web APIs &amp; Authentication</vt:lpstr>
      <vt:lpstr>Practice with API Keys</vt:lpstr>
      <vt:lpstr>Practice with API Keys</vt:lpstr>
      <vt:lpstr>Practice with API Keys – Get API Key</vt:lpstr>
      <vt:lpstr>Use Python to access Web API using API Key</vt:lpstr>
      <vt:lpstr>Extension 2</vt:lpstr>
    </vt:vector>
  </TitlesOfParts>
  <Company>Pearson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David Garrett</dc:creator>
  <cp:lastModifiedBy>Madamanchi, Bobby</cp:lastModifiedBy>
  <cp:revision>236</cp:revision>
  <dcterms:created xsi:type="dcterms:W3CDTF">2003-08-01T12:29:19Z</dcterms:created>
  <dcterms:modified xsi:type="dcterms:W3CDTF">2022-11-15T16:06:15Z</dcterms:modified>
</cp:coreProperties>
</file>